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6" r:id="rId2"/>
    <p:sldId id="259" r:id="rId3"/>
    <p:sldId id="260" r:id="rId4"/>
    <p:sldId id="261" r:id="rId5"/>
    <p:sldId id="262" r:id="rId6"/>
    <p:sldId id="263" r:id="rId7"/>
    <p:sldId id="264" r:id="rId8"/>
    <p:sldId id="265" r:id="rId9"/>
    <p:sldId id="266" r:id="rId10"/>
    <p:sldId id="267" r:id="rId11"/>
    <p:sldId id="269"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6871"/>
  </p:normalViewPr>
  <p:slideViewPr>
    <p:cSldViewPr snapToGrid="0" snapToObjects="1">
      <p:cViewPr varScale="1">
        <p:scale>
          <a:sx n="104" d="100"/>
          <a:sy n="104" d="100"/>
        </p:scale>
        <p:origin x="232"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97FB73-19A2-DF42-834D-86DB4DFF8547}" type="datetimeFigureOut">
              <a:rPr lang="en-US" smtClean="0"/>
              <a:t>12/7/20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5396B2-F0D9-B24F-A891-2A241D7D4D59}" type="slidenum">
              <a:rPr lang="en-US" smtClean="0"/>
              <a:t>‹#›</a:t>
            </a:fld>
            <a:endParaRPr lang="en-US"/>
          </a:p>
        </p:txBody>
      </p:sp>
    </p:spTree>
    <p:extLst>
      <p:ext uri="{BB962C8B-B14F-4D97-AF65-F5344CB8AC3E}">
        <p14:creationId xmlns:p14="http://schemas.microsoft.com/office/powerpoint/2010/main" val="2296513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IAM?</a:t>
            </a:r>
          </a:p>
          <a:p>
            <a:r>
              <a:rPr lang="en-US" dirty="0"/>
              <a:t>Identity Access Management is how Amazon approaches setting permissions to resources for a certain individual or set of individuals (Amazon). Each cloud project manager should create an IAM group for their team to manage both administration of the users as well as cost control protections. In this example, I will show you how to set up an IAM Group, configure IAM policies and leverage the service catalog to control the resources for the Backup and Archiving project.</a:t>
            </a:r>
          </a:p>
        </p:txBody>
      </p:sp>
      <p:sp>
        <p:nvSpPr>
          <p:cNvPr id="4" name="Slide Number Placeholder 3"/>
          <p:cNvSpPr>
            <a:spLocks noGrp="1"/>
          </p:cNvSpPr>
          <p:nvPr>
            <p:ph type="sldNum" sz="quarter" idx="5"/>
          </p:nvPr>
        </p:nvSpPr>
        <p:spPr/>
        <p:txBody>
          <a:bodyPr/>
          <a:lstStyle/>
          <a:p>
            <a:fld id="{5A5396B2-F0D9-B24F-A891-2A241D7D4D59}" type="slidenum">
              <a:rPr lang="en-US" smtClean="0"/>
              <a:t>2</a:t>
            </a:fld>
            <a:endParaRPr lang="en-US"/>
          </a:p>
        </p:txBody>
      </p:sp>
    </p:spTree>
    <p:extLst>
      <p:ext uri="{BB962C8B-B14F-4D97-AF65-F5344CB8AC3E}">
        <p14:creationId xmlns:p14="http://schemas.microsoft.com/office/powerpoint/2010/main" val="3743371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been provided your Account ID / Log in link from your project lead, please search for Service Catalog in the AWS Console. You will see under products, a product you can launch. Select it, and press launch product. Please name the products as related to the project or with the project names, skip tagging for now and add notifications if instructed by project manager then press launch. The following screen will alert you when the products have been provisioned. When provisioned, you can click into the products to view more details on what was provisioned.  Any questions or issues related to products should be directed to your project manager. </a:t>
            </a:r>
          </a:p>
        </p:txBody>
      </p:sp>
      <p:sp>
        <p:nvSpPr>
          <p:cNvPr id="4" name="Slide Number Placeholder 3"/>
          <p:cNvSpPr>
            <a:spLocks noGrp="1"/>
          </p:cNvSpPr>
          <p:nvPr>
            <p:ph type="sldNum" sz="quarter" idx="5"/>
          </p:nvPr>
        </p:nvSpPr>
        <p:spPr/>
        <p:txBody>
          <a:bodyPr/>
          <a:lstStyle/>
          <a:p>
            <a:fld id="{5A5396B2-F0D9-B24F-A891-2A241D7D4D59}" type="slidenum">
              <a:rPr lang="en-US" smtClean="0"/>
              <a:t>11</a:t>
            </a:fld>
            <a:endParaRPr lang="en-US"/>
          </a:p>
        </p:txBody>
      </p:sp>
    </p:spTree>
    <p:extLst>
      <p:ext uri="{BB962C8B-B14F-4D97-AF65-F5344CB8AC3E}">
        <p14:creationId xmlns:p14="http://schemas.microsoft.com/office/powerpoint/2010/main" val="4161212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navigating into the IAM Console, start by creating a group. The groups name for this project is Backup Operators. In Attach Policy, make sure to pick policies relevant to the project. In this case, I gave this group Full S3 Access to deploy additional S3 buckets and remove them as needed, and End User Service Catalog Access so the end user can deploy the service catalog that I have configured for them. Next, review then create the group.</a:t>
            </a:r>
          </a:p>
        </p:txBody>
      </p:sp>
      <p:sp>
        <p:nvSpPr>
          <p:cNvPr id="4" name="Slide Number Placeholder 3"/>
          <p:cNvSpPr>
            <a:spLocks noGrp="1"/>
          </p:cNvSpPr>
          <p:nvPr>
            <p:ph type="sldNum" sz="quarter" idx="5"/>
          </p:nvPr>
        </p:nvSpPr>
        <p:spPr/>
        <p:txBody>
          <a:bodyPr/>
          <a:lstStyle/>
          <a:p>
            <a:fld id="{5A5396B2-F0D9-B24F-A891-2A241D7D4D59}" type="slidenum">
              <a:rPr lang="en-US" smtClean="0"/>
              <a:t>3</a:t>
            </a:fld>
            <a:endParaRPr lang="en-US"/>
          </a:p>
        </p:txBody>
      </p:sp>
    </p:spTree>
    <p:extLst>
      <p:ext uri="{BB962C8B-B14F-4D97-AF65-F5344CB8AC3E}">
        <p14:creationId xmlns:p14="http://schemas.microsoft.com/office/powerpoint/2010/main" val="1287041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is time to add users to the newly created group. Create usernames, the </a:t>
            </a:r>
            <a:r>
              <a:rPr lang="en-US" dirty="0" err="1"/>
              <a:t>BallotOnline</a:t>
            </a:r>
            <a:r>
              <a:rPr lang="en-US" dirty="0"/>
              <a:t> standard will be first initial and last name. In the event it is taken, first and last name will work as well. Please note that you do not need to do this one by one, you can add multiple users at a time. Next, set the user to AWS Management Console and ser a custom password “BallotOnline123” and set the Require Password Reset button. Then, we will set the Permissions.</a:t>
            </a:r>
          </a:p>
        </p:txBody>
      </p:sp>
      <p:sp>
        <p:nvSpPr>
          <p:cNvPr id="4" name="Slide Number Placeholder 3"/>
          <p:cNvSpPr>
            <a:spLocks noGrp="1"/>
          </p:cNvSpPr>
          <p:nvPr>
            <p:ph type="sldNum" sz="quarter" idx="5"/>
          </p:nvPr>
        </p:nvSpPr>
        <p:spPr/>
        <p:txBody>
          <a:bodyPr/>
          <a:lstStyle/>
          <a:p>
            <a:fld id="{5A5396B2-F0D9-B24F-A891-2A241D7D4D59}" type="slidenum">
              <a:rPr lang="en-US" smtClean="0"/>
              <a:t>4</a:t>
            </a:fld>
            <a:endParaRPr lang="en-US"/>
          </a:p>
        </p:txBody>
      </p:sp>
    </p:spTree>
    <p:extLst>
      <p:ext uri="{BB962C8B-B14F-4D97-AF65-F5344CB8AC3E}">
        <p14:creationId xmlns:p14="http://schemas.microsoft.com/office/powerpoint/2010/main" val="1903356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setting permissions, please use the group previously created and add users to that group. There is no need for tagging as of today, this may be updated in the future. Next, review and create and you will see all of your users populate. You will want to share the Account ID or IAM sign in link with the users so they can access the AWS Console.</a:t>
            </a:r>
          </a:p>
        </p:txBody>
      </p:sp>
      <p:sp>
        <p:nvSpPr>
          <p:cNvPr id="4" name="Slide Number Placeholder 3"/>
          <p:cNvSpPr>
            <a:spLocks noGrp="1"/>
          </p:cNvSpPr>
          <p:nvPr>
            <p:ph type="sldNum" sz="quarter" idx="5"/>
          </p:nvPr>
        </p:nvSpPr>
        <p:spPr/>
        <p:txBody>
          <a:bodyPr/>
          <a:lstStyle/>
          <a:p>
            <a:fld id="{5A5396B2-F0D9-B24F-A891-2A241D7D4D59}" type="slidenum">
              <a:rPr lang="en-US" smtClean="0"/>
              <a:t>5</a:t>
            </a:fld>
            <a:endParaRPr lang="en-US"/>
          </a:p>
        </p:txBody>
      </p:sp>
    </p:spTree>
    <p:extLst>
      <p:ext uri="{BB962C8B-B14F-4D97-AF65-F5344CB8AC3E}">
        <p14:creationId xmlns:p14="http://schemas.microsoft.com/office/powerpoint/2010/main" val="3192947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Service Catalog! The service catalog allows Admin users to pre-set resources a particular group or groups of IAM users can deploy (amazon). The service catalog is perfect for admin users to predetermine needed resources for a project to ensure there is no overspending, overprovisioning and the resources are preconfigured to save time for the end users to get right to work. </a:t>
            </a:r>
          </a:p>
        </p:txBody>
      </p:sp>
      <p:sp>
        <p:nvSpPr>
          <p:cNvPr id="4" name="Slide Number Placeholder 3"/>
          <p:cNvSpPr>
            <a:spLocks noGrp="1"/>
          </p:cNvSpPr>
          <p:nvPr>
            <p:ph type="sldNum" sz="quarter" idx="5"/>
          </p:nvPr>
        </p:nvSpPr>
        <p:spPr/>
        <p:txBody>
          <a:bodyPr/>
          <a:lstStyle/>
          <a:p>
            <a:fld id="{5A5396B2-F0D9-B24F-A891-2A241D7D4D59}" type="slidenum">
              <a:rPr lang="en-US" smtClean="0"/>
              <a:t>6</a:t>
            </a:fld>
            <a:endParaRPr lang="en-US"/>
          </a:p>
        </p:txBody>
      </p:sp>
    </p:spTree>
    <p:extLst>
      <p:ext uri="{BB962C8B-B14F-4D97-AF65-F5344CB8AC3E}">
        <p14:creationId xmlns:p14="http://schemas.microsoft.com/office/powerpoint/2010/main" val="1731538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create a portfolio first so we can add in the groups we created earlier as well as the products they will be able to access. Create an easy-to-understand name and description. The owner should be the project manager. Once the information is entered, press create. From there, click on your portfolio name to enter the management console.</a:t>
            </a:r>
          </a:p>
        </p:txBody>
      </p:sp>
      <p:sp>
        <p:nvSpPr>
          <p:cNvPr id="4" name="Slide Number Placeholder 3"/>
          <p:cNvSpPr>
            <a:spLocks noGrp="1"/>
          </p:cNvSpPr>
          <p:nvPr>
            <p:ph type="sldNum" sz="quarter" idx="5"/>
          </p:nvPr>
        </p:nvSpPr>
        <p:spPr/>
        <p:txBody>
          <a:bodyPr/>
          <a:lstStyle/>
          <a:p>
            <a:fld id="{5A5396B2-F0D9-B24F-A891-2A241D7D4D59}" type="slidenum">
              <a:rPr lang="en-US" smtClean="0"/>
              <a:t>7</a:t>
            </a:fld>
            <a:endParaRPr lang="en-US"/>
          </a:p>
        </p:txBody>
      </p:sp>
    </p:spTree>
    <p:extLst>
      <p:ext uri="{BB962C8B-B14F-4D97-AF65-F5344CB8AC3E}">
        <p14:creationId xmlns:p14="http://schemas.microsoft.com/office/powerpoint/2010/main" val="3990080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Navigate to the product tab and click create product. On this screen, the product name should be the name of the project. Again, the Owner must be the project manager. The project manager is expected to have a preconfigured </a:t>
            </a:r>
            <a:r>
              <a:rPr lang="en-US" dirty="0" err="1"/>
              <a:t>cloudformation</a:t>
            </a:r>
            <a:r>
              <a:rPr lang="en-US" dirty="0"/>
              <a:t> template saved that can be uploaded into the product console as shown here. The Version File can be AWS, but the description must include the products in the </a:t>
            </a:r>
            <a:r>
              <a:rPr lang="en-US" dirty="0" err="1"/>
              <a:t>cloudformation</a:t>
            </a:r>
            <a:r>
              <a:rPr lang="en-US" dirty="0"/>
              <a:t> template. For support, please ensure our support teams information has been included here. </a:t>
            </a:r>
          </a:p>
        </p:txBody>
      </p:sp>
      <p:sp>
        <p:nvSpPr>
          <p:cNvPr id="4" name="Slide Number Placeholder 3"/>
          <p:cNvSpPr>
            <a:spLocks noGrp="1"/>
          </p:cNvSpPr>
          <p:nvPr>
            <p:ph type="sldNum" sz="quarter" idx="5"/>
          </p:nvPr>
        </p:nvSpPr>
        <p:spPr/>
        <p:txBody>
          <a:bodyPr/>
          <a:lstStyle/>
          <a:p>
            <a:fld id="{5A5396B2-F0D9-B24F-A891-2A241D7D4D59}" type="slidenum">
              <a:rPr lang="en-US" smtClean="0"/>
              <a:t>8</a:t>
            </a:fld>
            <a:endParaRPr lang="en-US"/>
          </a:p>
        </p:txBody>
      </p:sp>
    </p:spTree>
    <p:extLst>
      <p:ext uri="{BB962C8B-B14F-4D97-AF65-F5344CB8AC3E}">
        <p14:creationId xmlns:p14="http://schemas.microsoft.com/office/powerpoint/2010/main" val="2631375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reviewed, click create then navigate to the Groups tab and click on Add Group. This will open a drop menu for you to add our newly created group into the portfolio. Once selected press add.</a:t>
            </a:r>
          </a:p>
        </p:txBody>
      </p:sp>
      <p:sp>
        <p:nvSpPr>
          <p:cNvPr id="4" name="Slide Number Placeholder 3"/>
          <p:cNvSpPr>
            <a:spLocks noGrp="1"/>
          </p:cNvSpPr>
          <p:nvPr>
            <p:ph type="sldNum" sz="quarter" idx="5"/>
          </p:nvPr>
        </p:nvSpPr>
        <p:spPr/>
        <p:txBody>
          <a:bodyPr/>
          <a:lstStyle/>
          <a:p>
            <a:fld id="{5A5396B2-F0D9-B24F-A891-2A241D7D4D59}" type="slidenum">
              <a:rPr lang="en-US" smtClean="0"/>
              <a:t>9</a:t>
            </a:fld>
            <a:endParaRPr lang="en-US"/>
          </a:p>
        </p:txBody>
      </p:sp>
    </p:spTree>
    <p:extLst>
      <p:ext uri="{BB962C8B-B14F-4D97-AF65-F5344CB8AC3E}">
        <p14:creationId xmlns:p14="http://schemas.microsoft.com/office/powerpoint/2010/main" val="338757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service catalog is set up, the Users can deploy the resources you have allocated for them for a particular project. Everything that has been configured here is now an actionable resource for the end user. Please share the user ids / logins with your IAM users so they can get to work immediately. </a:t>
            </a:r>
          </a:p>
        </p:txBody>
      </p:sp>
      <p:sp>
        <p:nvSpPr>
          <p:cNvPr id="4" name="Slide Number Placeholder 3"/>
          <p:cNvSpPr>
            <a:spLocks noGrp="1"/>
          </p:cNvSpPr>
          <p:nvPr>
            <p:ph type="sldNum" sz="quarter" idx="5"/>
          </p:nvPr>
        </p:nvSpPr>
        <p:spPr/>
        <p:txBody>
          <a:bodyPr/>
          <a:lstStyle/>
          <a:p>
            <a:fld id="{5A5396B2-F0D9-B24F-A891-2A241D7D4D59}" type="slidenum">
              <a:rPr lang="en-US" smtClean="0"/>
              <a:t>10</a:t>
            </a:fld>
            <a:endParaRPr lang="en-US"/>
          </a:p>
        </p:txBody>
      </p:sp>
    </p:spTree>
    <p:extLst>
      <p:ext uri="{BB962C8B-B14F-4D97-AF65-F5344CB8AC3E}">
        <p14:creationId xmlns:p14="http://schemas.microsoft.com/office/powerpoint/2010/main" val="645899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40240C-E5DF-B548-8936-22E946E3EFA4}"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FEC6E-255A-AA44-97C4-7EC5B72ACA93}" type="slidenum">
              <a:rPr lang="en-US" smtClean="0"/>
              <a:t>‹#›</a:t>
            </a:fld>
            <a:endParaRPr lang="en-US"/>
          </a:p>
        </p:txBody>
      </p:sp>
    </p:spTree>
    <p:extLst>
      <p:ext uri="{BB962C8B-B14F-4D97-AF65-F5344CB8AC3E}">
        <p14:creationId xmlns:p14="http://schemas.microsoft.com/office/powerpoint/2010/main" val="2955279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40240C-E5DF-B548-8936-22E946E3EFA4}" type="datetimeFigureOut">
              <a:rPr lang="en-US" smtClean="0"/>
              <a:t>12/7/20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3FEC6E-255A-AA44-97C4-7EC5B72ACA93}" type="slidenum">
              <a:rPr lang="en-US" smtClean="0"/>
              <a:t>‹#›</a:t>
            </a:fld>
            <a:endParaRPr lang="en-US"/>
          </a:p>
        </p:txBody>
      </p:sp>
    </p:spTree>
    <p:extLst>
      <p:ext uri="{BB962C8B-B14F-4D97-AF65-F5344CB8AC3E}">
        <p14:creationId xmlns:p14="http://schemas.microsoft.com/office/powerpoint/2010/main" val="432267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40240C-E5DF-B548-8936-22E946E3EFA4}"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FEC6E-255A-AA44-97C4-7EC5B72ACA93}" type="slidenum">
              <a:rPr lang="en-US" smtClean="0"/>
              <a:t>‹#›</a:t>
            </a:fld>
            <a:endParaRPr lang="en-US"/>
          </a:p>
        </p:txBody>
      </p:sp>
    </p:spTree>
    <p:extLst>
      <p:ext uri="{BB962C8B-B14F-4D97-AF65-F5344CB8AC3E}">
        <p14:creationId xmlns:p14="http://schemas.microsoft.com/office/powerpoint/2010/main" val="1260897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C440240C-E5DF-B548-8936-22E946E3EFA4}"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FEC6E-255A-AA44-97C4-7EC5B72ACA93}" type="slidenum">
              <a:rPr lang="en-US" smtClean="0"/>
              <a:t>‹#›</a:t>
            </a:fld>
            <a:endParaRPr lang="en-US"/>
          </a:p>
        </p:txBody>
      </p:sp>
    </p:spTree>
    <p:extLst>
      <p:ext uri="{BB962C8B-B14F-4D97-AF65-F5344CB8AC3E}">
        <p14:creationId xmlns:p14="http://schemas.microsoft.com/office/powerpoint/2010/main" val="30806769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C440240C-E5DF-B548-8936-22E946E3EFA4}"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FEC6E-255A-AA44-97C4-7EC5B72ACA93}" type="slidenum">
              <a:rPr lang="en-US" smtClean="0"/>
              <a:t>‹#›</a:t>
            </a:fld>
            <a:endParaRPr lang="en-US"/>
          </a:p>
        </p:txBody>
      </p:sp>
    </p:spTree>
    <p:extLst>
      <p:ext uri="{BB962C8B-B14F-4D97-AF65-F5344CB8AC3E}">
        <p14:creationId xmlns:p14="http://schemas.microsoft.com/office/powerpoint/2010/main" val="34395278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40240C-E5DF-B548-8936-22E946E3EFA4}"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FEC6E-255A-AA44-97C4-7EC5B72ACA93}" type="slidenum">
              <a:rPr lang="en-US" smtClean="0"/>
              <a:t>‹#›</a:t>
            </a:fld>
            <a:endParaRPr lang="en-US"/>
          </a:p>
        </p:txBody>
      </p:sp>
    </p:spTree>
    <p:extLst>
      <p:ext uri="{BB962C8B-B14F-4D97-AF65-F5344CB8AC3E}">
        <p14:creationId xmlns:p14="http://schemas.microsoft.com/office/powerpoint/2010/main" val="39334293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40240C-E5DF-B548-8936-22E946E3EFA4}"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FEC6E-255A-AA44-97C4-7EC5B72ACA93}" type="slidenum">
              <a:rPr lang="en-US" smtClean="0"/>
              <a:t>‹#›</a:t>
            </a:fld>
            <a:endParaRPr lang="en-US"/>
          </a:p>
        </p:txBody>
      </p:sp>
    </p:spTree>
    <p:extLst>
      <p:ext uri="{BB962C8B-B14F-4D97-AF65-F5344CB8AC3E}">
        <p14:creationId xmlns:p14="http://schemas.microsoft.com/office/powerpoint/2010/main" val="3213629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40240C-E5DF-B548-8936-22E946E3EFA4}"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FEC6E-255A-AA44-97C4-7EC5B72ACA93}" type="slidenum">
              <a:rPr lang="en-US" smtClean="0"/>
              <a:t>‹#›</a:t>
            </a:fld>
            <a:endParaRPr lang="en-US"/>
          </a:p>
        </p:txBody>
      </p:sp>
    </p:spTree>
    <p:extLst>
      <p:ext uri="{BB962C8B-B14F-4D97-AF65-F5344CB8AC3E}">
        <p14:creationId xmlns:p14="http://schemas.microsoft.com/office/powerpoint/2010/main" val="21762975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40240C-E5DF-B548-8936-22E946E3EFA4}"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FEC6E-255A-AA44-97C4-7EC5B72ACA93}" type="slidenum">
              <a:rPr lang="en-US" smtClean="0"/>
              <a:t>‹#›</a:t>
            </a:fld>
            <a:endParaRPr lang="en-US"/>
          </a:p>
        </p:txBody>
      </p:sp>
    </p:spTree>
    <p:extLst>
      <p:ext uri="{BB962C8B-B14F-4D97-AF65-F5344CB8AC3E}">
        <p14:creationId xmlns:p14="http://schemas.microsoft.com/office/powerpoint/2010/main" val="1070567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40240C-E5DF-B548-8936-22E946E3EFA4}"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FEC6E-255A-AA44-97C4-7EC5B72ACA93}" type="slidenum">
              <a:rPr lang="en-US" smtClean="0"/>
              <a:t>‹#›</a:t>
            </a:fld>
            <a:endParaRPr lang="en-US"/>
          </a:p>
        </p:txBody>
      </p:sp>
    </p:spTree>
    <p:extLst>
      <p:ext uri="{BB962C8B-B14F-4D97-AF65-F5344CB8AC3E}">
        <p14:creationId xmlns:p14="http://schemas.microsoft.com/office/powerpoint/2010/main" val="3245881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40240C-E5DF-B548-8936-22E946E3EFA4}"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FEC6E-255A-AA44-97C4-7EC5B72ACA93}" type="slidenum">
              <a:rPr lang="en-US" smtClean="0"/>
              <a:t>‹#›</a:t>
            </a:fld>
            <a:endParaRPr lang="en-US"/>
          </a:p>
        </p:txBody>
      </p:sp>
    </p:spTree>
    <p:extLst>
      <p:ext uri="{BB962C8B-B14F-4D97-AF65-F5344CB8AC3E}">
        <p14:creationId xmlns:p14="http://schemas.microsoft.com/office/powerpoint/2010/main" val="281045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40240C-E5DF-B548-8936-22E946E3EFA4}" type="datetimeFigureOut">
              <a:rPr lang="en-US" smtClean="0"/>
              <a:t>12/7/20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3FEC6E-255A-AA44-97C4-7EC5B72ACA93}" type="slidenum">
              <a:rPr lang="en-US" smtClean="0"/>
              <a:t>‹#›</a:t>
            </a:fld>
            <a:endParaRPr lang="en-US"/>
          </a:p>
        </p:txBody>
      </p:sp>
    </p:spTree>
    <p:extLst>
      <p:ext uri="{BB962C8B-B14F-4D97-AF65-F5344CB8AC3E}">
        <p14:creationId xmlns:p14="http://schemas.microsoft.com/office/powerpoint/2010/main" val="3308089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40240C-E5DF-B548-8936-22E946E3EFA4}" type="datetimeFigureOut">
              <a:rPr lang="en-US" smtClean="0"/>
              <a:t>12/7/20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3FEC6E-255A-AA44-97C4-7EC5B72ACA93}" type="slidenum">
              <a:rPr lang="en-US" smtClean="0"/>
              <a:t>‹#›</a:t>
            </a:fld>
            <a:endParaRPr lang="en-US"/>
          </a:p>
        </p:txBody>
      </p:sp>
    </p:spTree>
    <p:extLst>
      <p:ext uri="{BB962C8B-B14F-4D97-AF65-F5344CB8AC3E}">
        <p14:creationId xmlns:p14="http://schemas.microsoft.com/office/powerpoint/2010/main" val="1541928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40240C-E5DF-B548-8936-22E946E3EFA4}" type="datetimeFigureOut">
              <a:rPr lang="en-US" smtClean="0"/>
              <a:t>12/7/20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3FEC6E-255A-AA44-97C4-7EC5B72ACA93}" type="slidenum">
              <a:rPr lang="en-US" smtClean="0"/>
              <a:t>‹#›</a:t>
            </a:fld>
            <a:endParaRPr lang="en-US"/>
          </a:p>
        </p:txBody>
      </p:sp>
    </p:spTree>
    <p:extLst>
      <p:ext uri="{BB962C8B-B14F-4D97-AF65-F5344CB8AC3E}">
        <p14:creationId xmlns:p14="http://schemas.microsoft.com/office/powerpoint/2010/main" val="2282733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40240C-E5DF-B548-8936-22E946E3EFA4}" type="datetimeFigureOut">
              <a:rPr lang="en-US" smtClean="0"/>
              <a:t>12/7/20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3FEC6E-255A-AA44-97C4-7EC5B72ACA93}" type="slidenum">
              <a:rPr lang="en-US" smtClean="0"/>
              <a:t>‹#›</a:t>
            </a:fld>
            <a:endParaRPr lang="en-US"/>
          </a:p>
        </p:txBody>
      </p:sp>
    </p:spTree>
    <p:extLst>
      <p:ext uri="{BB962C8B-B14F-4D97-AF65-F5344CB8AC3E}">
        <p14:creationId xmlns:p14="http://schemas.microsoft.com/office/powerpoint/2010/main" val="3126637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40240C-E5DF-B548-8936-22E946E3EFA4}" type="datetimeFigureOut">
              <a:rPr lang="en-US" smtClean="0"/>
              <a:t>12/7/20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3FEC6E-255A-AA44-97C4-7EC5B72ACA93}" type="slidenum">
              <a:rPr lang="en-US" smtClean="0"/>
              <a:t>‹#›</a:t>
            </a:fld>
            <a:endParaRPr lang="en-US"/>
          </a:p>
        </p:txBody>
      </p:sp>
    </p:spTree>
    <p:extLst>
      <p:ext uri="{BB962C8B-B14F-4D97-AF65-F5344CB8AC3E}">
        <p14:creationId xmlns:p14="http://schemas.microsoft.com/office/powerpoint/2010/main" val="3954010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C440240C-E5DF-B548-8936-22E946E3EFA4}" type="datetimeFigureOut">
              <a:rPr lang="en-US" smtClean="0"/>
              <a:t>12/7/20</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983FEC6E-255A-AA44-97C4-7EC5B72ACA93}" type="slidenum">
              <a:rPr lang="en-US" smtClean="0"/>
              <a:t>‹#›</a:t>
            </a:fld>
            <a:endParaRPr lang="en-US"/>
          </a:p>
        </p:txBody>
      </p:sp>
    </p:spTree>
    <p:extLst>
      <p:ext uri="{BB962C8B-B14F-4D97-AF65-F5344CB8AC3E}">
        <p14:creationId xmlns:p14="http://schemas.microsoft.com/office/powerpoint/2010/main" val="3647472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440240C-E5DF-B548-8936-22E946E3EFA4}" type="datetimeFigureOut">
              <a:rPr lang="en-US" smtClean="0"/>
              <a:t>12/7/20</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983FEC6E-255A-AA44-97C4-7EC5B72ACA93}" type="slidenum">
              <a:rPr lang="en-US" smtClean="0"/>
              <a:t>‹#›</a:t>
            </a:fld>
            <a:endParaRPr lang="en-US"/>
          </a:p>
        </p:txBody>
      </p:sp>
    </p:spTree>
    <p:extLst>
      <p:ext uri="{BB962C8B-B14F-4D97-AF65-F5344CB8AC3E}">
        <p14:creationId xmlns:p14="http://schemas.microsoft.com/office/powerpoint/2010/main" val="108963650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73DB7-7FE2-4546-A7B8-1707B6C7144B}"/>
              </a:ext>
            </a:extLst>
          </p:cNvPr>
          <p:cNvSpPr>
            <a:spLocks noGrp="1"/>
          </p:cNvSpPr>
          <p:nvPr>
            <p:ph type="ctrTitle"/>
          </p:nvPr>
        </p:nvSpPr>
        <p:spPr/>
        <p:txBody>
          <a:bodyPr/>
          <a:lstStyle/>
          <a:p>
            <a:r>
              <a:rPr lang="en-US" dirty="0" err="1"/>
              <a:t>BallotOnline</a:t>
            </a:r>
            <a:r>
              <a:rPr lang="en-US" dirty="0"/>
              <a:t> Training Presentation</a:t>
            </a:r>
          </a:p>
        </p:txBody>
      </p:sp>
      <p:sp>
        <p:nvSpPr>
          <p:cNvPr id="3" name="Subtitle 2">
            <a:extLst>
              <a:ext uri="{FF2B5EF4-FFF2-40B4-BE49-F238E27FC236}">
                <a16:creationId xmlns:a16="http://schemas.microsoft.com/office/drawing/2014/main" id="{ED6C9A45-339E-B24F-9099-BA5C32B74E88}"/>
              </a:ext>
            </a:extLst>
          </p:cNvPr>
          <p:cNvSpPr>
            <a:spLocks noGrp="1"/>
          </p:cNvSpPr>
          <p:nvPr>
            <p:ph type="subTitle" idx="1"/>
          </p:nvPr>
        </p:nvSpPr>
        <p:spPr/>
        <p:txBody>
          <a:bodyPr/>
          <a:lstStyle/>
          <a:p>
            <a:r>
              <a:rPr lang="en-US" dirty="0"/>
              <a:t>Trent J. Broderick</a:t>
            </a:r>
          </a:p>
        </p:txBody>
      </p:sp>
    </p:spTree>
    <p:extLst>
      <p:ext uri="{BB962C8B-B14F-4D97-AF65-F5344CB8AC3E}">
        <p14:creationId xmlns:p14="http://schemas.microsoft.com/office/powerpoint/2010/main" val="912613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8CAA7-A17E-B34A-BB4E-B315C39A40DB}"/>
              </a:ext>
            </a:extLst>
          </p:cNvPr>
          <p:cNvSpPr>
            <a:spLocks noGrp="1"/>
          </p:cNvSpPr>
          <p:nvPr>
            <p:ph type="title"/>
          </p:nvPr>
        </p:nvSpPr>
        <p:spPr>
          <a:xfrm>
            <a:off x="1141413" y="609600"/>
            <a:ext cx="9905998" cy="811427"/>
          </a:xfrm>
        </p:spPr>
        <p:txBody>
          <a:bodyPr/>
          <a:lstStyle/>
          <a:p>
            <a:r>
              <a:rPr lang="en-US" dirty="0"/>
              <a:t>SUCCESS!</a:t>
            </a:r>
          </a:p>
        </p:txBody>
      </p:sp>
      <p:pic>
        <p:nvPicPr>
          <p:cNvPr id="5" name="Content Placeholder 4" descr="Graphical user interface, application&#10;&#10;Description automatically generated">
            <a:extLst>
              <a:ext uri="{FF2B5EF4-FFF2-40B4-BE49-F238E27FC236}">
                <a16:creationId xmlns:a16="http://schemas.microsoft.com/office/drawing/2014/main" id="{2640350E-03E9-9C49-8BD5-D5EE2CE7C2CF}"/>
              </a:ext>
            </a:extLst>
          </p:cNvPr>
          <p:cNvPicPr>
            <a:picLocks noGrp="1" noChangeAspect="1"/>
          </p:cNvPicPr>
          <p:nvPr>
            <p:ph idx="1"/>
          </p:nvPr>
        </p:nvPicPr>
        <p:blipFill>
          <a:blip r:embed="rId3"/>
          <a:stretch>
            <a:fillRect/>
          </a:stretch>
        </p:blipFill>
        <p:spPr>
          <a:xfrm>
            <a:off x="501961" y="1563473"/>
            <a:ext cx="11422309" cy="4305986"/>
          </a:xfrm>
        </p:spPr>
      </p:pic>
    </p:spTree>
    <p:extLst>
      <p:ext uri="{BB962C8B-B14F-4D97-AF65-F5344CB8AC3E}">
        <p14:creationId xmlns:p14="http://schemas.microsoft.com/office/powerpoint/2010/main" val="2118953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59B6C-8C55-FF49-B808-8C1CD800CDB9}"/>
              </a:ext>
            </a:extLst>
          </p:cNvPr>
          <p:cNvSpPr>
            <a:spLocks noGrp="1"/>
          </p:cNvSpPr>
          <p:nvPr>
            <p:ph type="title"/>
          </p:nvPr>
        </p:nvSpPr>
        <p:spPr>
          <a:xfrm>
            <a:off x="1141413" y="609600"/>
            <a:ext cx="9905998" cy="457200"/>
          </a:xfrm>
        </p:spPr>
        <p:txBody>
          <a:bodyPr>
            <a:normAutofit fontScale="90000"/>
          </a:bodyPr>
          <a:lstStyle/>
          <a:p>
            <a:r>
              <a:rPr lang="en-US" dirty="0"/>
              <a:t>End User Instruction</a:t>
            </a:r>
          </a:p>
        </p:txBody>
      </p:sp>
      <p:sp>
        <p:nvSpPr>
          <p:cNvPr id="3" name="Content Placeholder 2">
            <a:extLst>
              <a:ext uri="{FF2B5EF4-FFF2-40B4-BE49-F238E27FC236}">
                <a16:creationId xmlns:a16="http://schemas.microsoft.com/office/drawing/2014/main" id="{5B127870-4485-1646-BF3F-23FDF2FE0602}"/>
              </a:ext>
            </a:extLst>
          </p:cNvPr>
          <p:cNvSpPr>
            <a:spLocks noGrp="1"/>
          </p:cNvSpPr>
          <p:nvPr>
            <p:ph idx="1"/>
          </p:nvPr>
        </p:nvSpPr>
        <p:spPr>
          <a:xfrm>
            <a:off x="1141413" y="1245972"/>
            <a:ext cx="9905998" cy="762001"/>
          </a:xfrm>
        </p:spPr>
        <p:txBody>
          <a:bodyPr/>
          <a:lstStyle/>
          <a:p>
            <a:r>
              <a:rPr lang="en-US" dirty="0"/>
              <a:t>Enter the AWS Console –&gt; Search for Service Catalog -&gt; Click on products on the left menu -&gt; Launch Product</a:t>
            </a:r>
          </a:p>
        </p:txBody>
      </p:sp>
      <p:pic>
        <p:nvPicPr>
          <p:cNvPr id="5" name="Picture 4" descr="Graphical user interface, application&#10;&#10;Description automatically generated">
            <a:extLst>
              <a:ext uri="{FF2B5EF4-FFF2-40B4-BE49-F238E27FC236}">
                <a16:creationId xmlns:a16="http://schemas.microsoft.com/office/drawing/2014/main" id="{BE770B7B-6890-A242-81D8-1D2C0F5550BE}"/>
              </a:ext>
            </a:extLst>
          </p:cNvPr>
          <p:cNvPicPr>
            <a:picLocks noChangeAspect="1"/>
          </p:cNvPicPr>
          <p:nvPr/>
        </p:nvPicPr>
        <p:blipFill>
          <a:blip r:embed="rId3"/>
          <a:stretch>
            <a:fillRect/>
          </a:stretch>
        </p:blipFill>
        <p:spPr>
          <a:xfrm>
            <a:off x="0" y="1919193"/>
            <a:ext cx="12192000" cy="2204068"/>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5BE97B7A-A767-9940-BCA8-D55BD75A4726}"/>
              </a:ext>
            </a:extLst>
          </p:cNvPr>
          <p:cNvPicPr>
            <a:picLocks noChangeAspect="1"/>
          </p:cNvPicPr>
          <p:nvPr/>
        </p:nvPicPr>
        <p:blipFill>
          <a:blip r:embed="rId4"/>
          <a:stretch>
            <a:fillRect/>
          </a:stretch>
        </p:blipFill>
        <p:spPr>
          <a:xfrm>
            <a:off x="0" y="4123260"/>
            <a:ext cx="4291841" cy="2791957"/>
          </a:xfrm>
          <a:prstGeom prst="rect">
            <a:avLst/>
          </a:prstGeom>
        </p:spPr>
      </p:pic>
      <p:pic>
        <p:nvPicPr>
          <p:cNvPr id="9" name="Picture 8" descr="Graphical user interface, application, Teams&#10;&#10;Description automatically generated">
            <a:extLst>
              <a:ext uri="{FF2B5EF4-FFF2-40B4-BE49-F238E27FC236}">
                <a16:creationId xmlns:a16="http://schemas.microsoft.com/office/drawing/2014/main" id="{95F42DC8-B7F1-BF42-9F79-3B602C8AAD24}"/>
              </a:ext>
            </a:extLst>
          </p:cNvPr>
          <p:cNvPicPr>
            <a:picLocks noChangeAspect="1"/>
          </p:cNvPicPr>
          <p:nvPr/>
        </p:nvPicPr>
        <p:blipFill>
          <a:blip r:embed="rId5"/>
          <a:stretch>
            <a:fillRect/>
          </a:stretch>
        </p:blipFill>
        <p:spPr>
          <a:xfrm>
            <a:off x="4493704" y="4247118"/>
            <a:ext cx="7496432" cy="2367452"/>
          </a:xfrm>
          <a:prstGeom prst="rect">
            <a:avLst/>
          </a:prstGeom>
        </p:spPr>
      </p:pic>
    </p:spTree>
    <p:extLst>
      <p:ext uri="{BB962C8B-B14F-4D97-AF65-F5344CB8AC3E}">
        <p14:creationId xmlns:p14="http://schemas.microsoft.com/office/powerpoint/2010/main" val="3392101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9CA07-B863-B24C-92D6-D3843D055B2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9F9EBE8-8F64-B741-BFEE-D04DACDF4268}"/>
              </a:ext>
            </a:extLst>
          </p:cNvPr>
          <p:cNvSpPr>
            <a:spLocks noGrp="1"/>
          </p:cNvSpPr>
          <p:nvPr>
            <p:ph idx="1"/>
          </p:nvPr>
        </p:nvSpPr>
        <p:spPr/>
        <p:txBody>
          <a:bodyPr>
            <a:normAutofit fontScale="62500" lnSpcReduction="20000"/>
          </a:bodyPr>
          <a:lstStyle/>
          <a:p>
            <a:r>
              <a:rPr lang="en-US" dirty="0">
                <a:effectLst/>
              </a:rPr>
              <a:t>Amazon. (2020a). </a:t>
            </a:r>
            <a:r>
              <a:rPr lang="en-US" i="1" dirty="0">
                <a:effectLst/>
              </a:rPr>
              <a:t>AWS IAM Overview</a:t>
            </a:r>
            <a:r>
              <a:rPr lang="en-US" dirty="0">
                <a:effectLst/>
              </a:rPr>
              <a:t>. Amazon Web Services, Inc. https://</a:t>
            </a:r>
            <a:r>
              <a:rPr lang="en-US" dirty="0" err="1">
                <a:effectLst/>
              </a:rPr>
              <a:t>aws.amazon.com</a:t>
            </a:r>
            <a:r>
              <a:rPr lang="en-US" dirty="0">
                <a:effectLst/>
              </a:rPr>
              <a:t>/</a:t>
            </a:r>
            <a:r>
              <a:rPr lang="en-US" dirty="0" err="1">
                <a:effectLst/>
              </a:rPr>
              <a:t>iam</a:t>
            </a:r>
            <a:r>
              <a:rPr lang="en-US" dirty="0">
                <a:effectLst/>
              </a:rPr>
              <a:t>/</a:t>
            </a:r>
          </a:p>
          <a:p>
            <a:r>
              <a:rPr lang="en-US" dirty="0">
                <a:effectLst/>
              </a:rPr>
              <a:t>Amazon. (2020b). </a:t>
            </a:r>
            <a:r>
              <a:rPr lang="en-US" i="1" dirty="0">
                <a:effectLst/>
              </a:rPr>
              <a:t>AWS Service Catalog Features - Amazon Web Services</a:t>
            </a:r>
            <a:r>
              <a:rPr lang="en-US" dirty="0">
                <a:effectLst/>
              </a:rPr>
              <a:t>. Amazon Web Services, Inc. https://</a:t>
            </a:r>
            <a:r>
              <a:rPr lang="en-US" dirty="0" err="1">
                <a:effectLst/>
              </a:rPr>
              <a:t>aws.amazon.com</a:t>
            </a:r>
            <a:r>
              <a:rPr lang="en-US" dirty="0">
                <a:effectLst/>
              </a:rPr>
              <a:t>/</a:t>
            </a:r>
            <a:r>
              <a:rPr lang="en-US" dirty="0" err="1">
                <a:effectLst/>
              </a:rPr>
              <a:t>servicecatalog</a:t>
            </a:r>
            <a:r>
              <a:rPr lang="en-US" dirty="0">
                <a:effectLst/>
              </a:rPr>
              <a:t>/features/</a:t>
            </a:r>
          </a:p>
          <a:p>
            <a:r>
              <a:rPr lang="en-US" dirty="0">
                <a:effectLst/>
              </a:rPr>
              <a:t>Amazon. (2020c). </a:t>
            </a:r>
            <a:r>
              <a:rPr lang="en-US" i="1" dirty="0">
                <a:effectLst/>
              </a:rPr>
              <a:t>Identity and Access Management in AWS Service Catalog - AWS Service Catalog</a:t>
            </a:r>
            <a:r>
              <a:rPr lang="en-US" dirty="0">
                <a:effectLst/>
              </a:rPr>
              <a:t>. https://</a:t>
            </a:r>
            <a:r>
              <a:rPr lang="en-US" dirty="0" err="1">
                <a:effectLst/>
              </a:rPr>
              <a:t>docs.aws.amazon.com</a:t>
            </a:r>
            <a:r>
              <a:rPr lang="en-US" dirty="0">
                <a:effectLst/>
              </a:rPr>
              <a:t>/</a:t>
            </a:r>
            <a:r>
              <a:rPr lang="en-US" dirty="0" err="1">
                <a:effectLst/>
              </a:rPr>
              <a:t>servicecatalog</a:t>
            </a:r>
            <a:r>
              <a:rPr lang="en-US" dirty="0">
                <a:effectLst/>
              </a:rPr>
              <a:t>/latest/</a:t>
            </a:r>
            <a:r>
              <a:rPr lang="en-US" dirty="0" err="1">
                <a:effectLst/>
              </a:rPr>
              <a:t>adminguide</a:t>
            </a:r>
            <a:r>
              <a:rPr lang="en-US" dirty="0">
                <a:effectLst/>
              </a:rPr>
              <a:t>/</a:t>
            </a:r>
            <a:r>
              <a:rPr lang="en-US" dirty="0" err="1">
                <a:effectLst/>
              </a:rPr>
              <a:t>controlling_access.html</a:t>
            </a:r>
            <a:endParaRPr lang="en-US" dirty="0">
              <a:effectLst/>
            </a:endParaRPr>
          </a:p>
          <a:p>
            <a:r>
              <a:rPr lang="en-US" dirty="0">
                <a:effectLst/>
              </a:rPr>
              <a:t>Amazon. (2020d). </a:t>
            </a:r>
            <a:r>
              <a:rPr lang="en-US" i="1" dirty="0">
                <a:effectLst/>
              </a:rPr>
              <a:t>Managing Portfolios - AWS Service Catalog</a:t>
            </a:r>
            <a:r>
              <a:rPr lang="en-US" dirty="0">
                <a:effectLst/>
              </a:rPr>
              <a:t>. https://</a:t>
            </a:r>
            <a:r>
              <a:rPr lang="en-US" dirty="0" err="1">
                <a:effectLst/>
              </a:rPr>
              <a:t>docs.aws.amazon.com</a:t>
            </a:r>
            <a:r>
              <a:rPr lang="en-US" dirty="0">
                <a:effectLst/>
              </a:rPr>
              <a:t>/</a:t>
            </a:r>
            <a:r>
              <a:rPr lang="en-US" dirty="0" err="1">
                <a:effectLst/>
              </a:rPr>
              <a:t>servicecatalog</a:t>
            </a:r>
            <a:r>
              <a:rPr lang="en-US" dirty="0">
                <a:effectLst/>
              </a:rPr>
              <a:t>/latest/</a:t>
            </a:r>
            <a:r>
              <a:rPr lang="en-US" dirty="0" err="1">
                <a:effectLst/>
              </a:rPr>
              <a:t>adminguide</a:t>
            </a:r>
            <a:r>
              <a:rPr lang="en-US" dirty="0">
                <a:effectLst/>
              </a:rPr>
              <a:t>/</a:t>
            </a:r>
            <a:r>
              <a:rPr lang="en-US" dirty="0" err="1">
                <a:effectLst/>
              </a:rPr>
              <a:t>catalogs_portfolios.html</a:t>
            </a:r>
            <a:endParaRPr lang="en-US" dirty="0">
              <a:effectLst/>
            </a:endParaRPr>
          </a:p>
          <a:p>
            <a:r>
              <a:rPr lang="en-US" dirty="0">
                <a:effectLst/>
              </a:rPr>
              <a:t>Amazon. (2020e). </a:t>
            </a:r>
            <a:r>
              <a:rPr lang="en-US" i="1" dirty="0">
                <a:effectLst/>
              </a:rPr>
              <a:t>Setting Up for AWS Service Catalog - AWS Service Catalog</a:t>
            </a:r>
            <a:r>
              <a:rPr lang="en-US" dirty="0">
                <a:effectLst/>
              </a:rPr>
              <a:t>. https://</a:t>
            </a:r>
            <a:r>
              <a:rPr lang="en-US" dirty="0" err="1">
                <a:effectLst/>
              </a:rPr>
              <a:t>docs.aws.amazon.com</a:t>
            </a:r>
            <a:r>
              <a:rPr lang="en-US" dirty="0">
                <a:effectLst/>
              </a:rPr>
              <a:t>/</a:t>
            </a:r>
            <a:r>
              <a:rPr lang="en-US" dirty="0" err="1">
                <a:effectLst/>
              </a:rPr>
              <a:t>servicecatalog</a:t>
            </a:r>
            <a:r>
              <a:rPr lang="en-US" dirty="0">
                <a:effectLst/>
              </a:rPr>
              <a:t>/latest/</a:t>
            </a:r>
            <a:r>
              <a:rPr lang="en-US" dirty="0" err="1">
                <a:effectLst/>
              </a:rPr>
              <a:t>adminguide</a:t>
            </a:r>
            <a:r>
              <a:rPr lang="en-US" dirty="0">
                <a:effectLst/>
              </a:rPr>
              <a:t>/</a:t>
            </a:r>
            <a:r>
              <a:rPr lang="en-US" dirty="0" err="1">
                <a:effectLst/>
              </a:rPr>
              <a:t>setup.html</a:t>
            </a:r>
            <a:endParaRPr lang="en-US" dirty="0">
              <a:effectLst/>
            </a:endParaRPr>
          </a:p>
          <a:p>
            <a:r>
              <a:rPr lang="en-US" dirty="0">
                <a:effectLst/>
              </a:rPr>
              <a:t>Amazon. (2020f). </a:t>
            </a:r>
            <a:r>
              <a:rPr lang="en-US" i="1" dirty="0">
                <a:effectLst/>
              </a:rPr>
              <a:t>What Is AWS Service Catalog? - AWS Service Catalog</a:t>
            </a:r>
            <a:r>
              <a:rPr lang="en-US" dirty="0">
                <a:effectLst/>
              </a:rPr>
              <a:t>. Amazon Web Services. https://</a:t>
            </a:r>
            <a:r>
              <a:rPr lang="en-US" dirty="0" err="1">
                <a:effectLst/>
              </a:rPr>
              <a:t>docs.aws.amazon.com</a:t>
            </a:r>
            <a:r>
              <a:rPr lang="en-US" dirty="0">
                <a:effectLst/>
              </a:rPr>
              <a:t>/</a:t>
            </a:r>
            <a:r>
              <a:rPr lang="en-US" dirty="0" err="1">
                <a:effectLst/>
              </a:rPr>
              <a:t>servicecatalog</a:t>
            </a:r>
            <a:r>
              <a:rPr lang="en-US" dirty="0">
                <a:effectLst/>
              </a:rPr>
              <a:t>/latest/</a:t>
            </a:r>
            <a:r>
              <a:rPr lang="en-US" dirty="0" err="1">
                <a:effectLst/>
              </a:rPr>
              <a:t>adminguide</a:t>
            </a:r>
            <a:r>
              <a:rPr lang="en-US" dirty="0">
                <a:effectLst/>
              </a:rPr>
              <a:t>/</a:t>
            </a:r>
            <a:r>
              <a:rPr lang="en-US" dirty="0" err="1">
                <a:effectLst/>
              </a:rPr>
              <a:t>introduction.html</a:t>
            </a:r>
            <a:endParaRPr lang="en-US" dirty="0">
              <a:effectLst/>
            </a:endParaRPr>
          </a:p>
          <a:p>
            <a:r>
              <a:rPr lang="en-US" dirty="0">
                <a:effectLst/>
              </a:rPr>
              <a:t>UMGC. (2020). </a:t>
            </a:r>
            <a:r>
              <a:rPr lang="en-US" i="1" dirty="0">
                <a:effectLst/>
              </a:rPr>
              <a:t>Deploy the Service Catalog</a:t>
            </a:r>
            <a:r>
              <a:rPr lang="en-US" dirty="0">
                <a:effectLst/>
              </a:rPr>
              <a:t>. https://</a:t>
            </a:r>
            <a:r>
              <a:rPr lang="en-US" dirty="0" err="1">
                <a:effectLst/>
              </a:rPr>
              <a:t>leocontent.umgc.edu</a:t>
            </a:r>
            <a:r>
              <a:rPr lang="en-US" dirty="0">
                <a:effectLst/>
              </a:rPr>
              <a:t>/content/</a:t>
            </a:r>
            <a:r>
              <a:rPr lang="en-US" dirty="0" err="1">
                <a:effectLst/>
              </a:rPr>
              <a:t>umuc</a:t>
            </a:r>
            <a:r>
              <a:rPr lang="en-US" dirty="0">
                <a:effectLst/>
              </a:rPr>
              <a:t>/</a:t>
            </a:r>
            <a:r>
              <a:rPr lang="en-US" dirty="0" err="1">
                <a:effectLst/>
              </a:rPr>
              <a:t>tgs</a:t>
            </a:r>
            <a:r>
              <a:rPr lang="en-US" dirty="0">
                <a:effectLst/>
              </a:rPr>
              <a:t>/</a:t>
            </a:r>
            <a:r>
              <a:rPr lang="en-US" dirty="0" err="1">
                <a:effectLst/>
              </a:rPr>
              <a:t>cca</a:t>
            </a:r>
            <a:r>
              <a:rPr lang="en-US" dirty="0">
                <a:effectLst/>
              </a:rPr>
              <a:t>/cca630/2208/course-resource-list/</a:t>
            </a:r>
            <a:r>
              <a:rPr lang="en-US" dirty="0" err="1">
                <a:effectLst/>
              </a:rPr>
              <a:t>deploy-the-service-catalog.html?ou</a:t>
            </a:r>
            <a:r>
              <a:rPr lang="en-US" dirty="0">
                <a:effectLst/>
              </a:rPr>
              <a:t>=516113</a:t>
            </a:r>
          </a:p>
          <a:p>
            <a:endParaRPr lang="en-US" dirty="0"/>
          </a:p>
        </p:txBody>
      </p:sp>
    </p:spTree>
    <p:extLst>
      <p:ext uri="{BB962C8B-B14F-4D97-AF65-F5344CB8AC3E}">
        <p14:creationId xmlns:p14="http://schemas.microsoft.com/office/powerpoint/2010/main" val="1129860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16D8A-952F-CA48-9999-16927C0CD16A}"/>
              </a:ext>
            </a:extLst>
          </p:cNvPr>
          <p:cNvSpPr>
            <a:spLocks noGrp="1"/>
          </p:cNvSpPr>
          <p:nvPr>
            <p:ph type="title"/>
          </p:nvPr>
        </p:nvSpPr>
        <p:spPr>
          <a:xfrm>
            <a:off x="1141413" y="609600"/>
            <a:ext cx="8818133" cy="910281"/>
          </a:xfrm>
        </p:spPr>
        <p:txBody>
          <a:bodyPr>
            <a:normAutofit fontScale="90000"/>
          </a:bodyPr>
          <a:lstStyle/>
          <a:p>
            <a:r>
              <a:rPr lang="en-US" dirty="0"/>
              <a:t>Creating IAM Groups and Adding Users</a:t>
            </a:r>
          </a:p>
        </p:txBody>
      </p:sp>
      <p:sp>
        <p:nvSpPr>
          <p:cNvPr id="3" name="Content Placeholder 2">
            <a:extLst>
              <a:ext uri="{FF2B5EF4-FFF2-40B4-BE49-F238E27FC236}">
                <a16:creationId xmlns:a16="http://schemas.microsoft.com/office/drawing/2014/main" id="{73085B5D-055E-8449-94FC-F4B880BBE4AA}"/>
              </a:ext>
            </a:extLst>
          </p:cNvPr>
          <p:cNvSpPr>
            <a:spLocks noGrp="1"/>
          </p:cNvSpPr>
          <p:nvPr>
            <p:ph idx="1"/>
          </p:nvPr>
        </p:nvSpPr>
        <p:spPr>
          <a:xfrm>
            <a:off x="1141412" y="1606379"/>
            <a:ext cx="9967311" cy="716691"/>
          </a:xfrm>
        </p:spPr>
        <p:txBody>
          <a:bodyPr/>
          <a:lstStyle/>
          <a:p>
            <a:r>
              <a:rPr lang="en-US" dirty="0"/>
              <a:t>From the AWS Console, in the search bar, type in IAM and select IAM</a:t>
            </a:r>
          </a:p>
        </p:txBody>
      </p:sp>
      <p:pic>
        <p:nvPicPr>
          <p:cNvPr id="5" name="Picture 4" descr="Graphical user interface, application, website&#10;&#10;Description automatically generated">
            <a:extLst>
              <a:ext uri="{FF2B5EF4-FFF2-40B4-BE49-F238E27FC236}">
                <a16:creationId xmlns:a16="http://schemas.microsoft.com/office/drawing/2014/main" id="{5B9CFBE6-9409-F049-A9B8-8BB55492DC8D}"/>
              </a:ext>
            </a:extLst>
          </p:cNvPr>
          <p:cNvPicPr>
            <a:picLocks noChangeAspect="1"/>
          </p:cNvPicPr>
          <p:nvPr/>
        </p:nvPicPr>
        <p:blipFill>
          <a:blip r:embed="rId3"/>
          <a:stretch>
            <a:fillRect/>
          </a:stretch>
        </p:blipFill>
        <p:spPr>
          <a:xfrm>
            <a:off x="197708" y="2520777"/>
            <a:ext cx="5671751" cy="3479043"/>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0E943320-4A2A-614C-8240-AF9644A68E1B}"/>
              </a:ext>
            </a:extLst>
          </p:cNvPr>
          <p:cNvPicPr>
            <a:picLocks noChangeAspect="1"/>
          </p:cNvPicPr>
          <p:nvPr/>
        </p:nvPicPr>
        <p:blipFill>
          <a:blip r:embed="rId4"/>
          <a:stretch>
            <a:fillRect/>
          </a:stretch>
        </p:blipFill>
        <p:spPr>
          <a:xfrm>
            <a:off x="6125067" y="2520776"/>
            <a:ext cx="5869456" cy="3479043"/>
          </a:xfrm>
          <a:prstGeom prst="rect">
            <a:avLst/>
          </a:prstGeom>
        </p:spPr>
      </p:pic>
    </p:spTree>
    <p:extLst>
      <p:ext uri="{BB962C8B-B14F-4D97-AF65-F5344CB8AC3E}">
        <p14:creationId xmlns:p14="http://schemas.microsoft.com/office/powerpoint/2010/main" val="4190579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AC8990-61FC-1B48-B023-BDBF86F18047}"/>
              </a:ext>
            </a:extLst>
          </p:cNvPr>
          <p:cNvSpPr>
            <a:spLocks noGrp="1"/>
          </p:cNvSpPr>
          <p:nvPr>
            <p:ph idx="1"/>
          </p:nvPr>
        </p:nvSpPr>
        <p:spPr>
          <a:xfrm>
            <a:off x="1141413" y="296563"/>
            <a:ext cx="9905998" cy="1173891"/>
          </a:xfrm>
        </p:spPr>
        <p:txBody>
          <a:bodyPr>
            <a:normAutofit fontScale="92500" lnSpcReduction="20000"/>
          </a:bodyPr>
          <a:lstStyle/>
          <a:p>
            <a:r>
              <a:rPr lang="en-US" dirty="0"/>
              <a:t>Select Groups, Create New Group and fill out the information accordingly.     Group Name -&gt; Attach Policies -&gt; Review -&gt; Create Group</a:t>
            </a:r>
          </a:p>
          <a:p>
            <a:r>
              <a:rPr lang="en-US" dirty="0"/>
              <a:t>When Choosing Policies, keep in mind who the group is and their job when interacting with the AWS Console. What access DO they need? What access DON’T they need?</a:t>
            </a:r>
          </a:p>
        </p:txBody>
      </p:sp>
      <p:pic>
        <p:nvPicPr>
          <p:cNvPr id="5" name="Picture 4" descr="Graphical user interface, application&#10;&#10;Description automatically generated">
            <a:extLst>
              <a:ext uri="{FF2B5EF4-FFF2-40B4-BE49-F238E27FC236}">
                <a16:creationId xmlns:a16="http://schemas.microsoft.com/office/drawing/2014/main" id="{DE020AF6-19FB-6B4B-A1C8-DDA8A3F0C7DD}"/>
              </a:ext>
            </a:extLst>
          </p:cNvPr>
          <p:cNvPicPr>
            <a:picLocks noChangeAspect="1"/>
          </p:cNvPicPr>
          <p:nvPr/>
        </p:nvPicPr>
        <p:blipFill>
          <a:blip r:embed="rId3"/>
          <a:stretch>
            <a:fillRect/>
          </a:stretch>
        </p:blipFill>
        <p:spPr>
          <a:xfrm>
            <a:off x="0" y="2261286"/>
            <a:ext cx="3472249" cy="4389262"/>
          </a:xfrm>
          <a:prstGeom prst="rect">
            <a:avLst/>
          </a:prstGeom>
        </p:spPr>
      </p:pic>
      <p:pic>
        <p:nvPicPr>
          <p:cNvPr id="7" name="Picture 6">
            <a:extLst>
              <a:ext uri="{FF2B5EF4-FFF2-40B4-BE49-F238E27FC236}">
                <a16:creationId xmlns:a16="http://schemas.microsoft.com/office/drawing/2014/main" id="{3D85FD54-4B5F-0641-B1EB-492938476AE9}"/>
              </a:ext>
            </a:extLst>
          </p:cNvPr>
          <p:cNvPicPr>
            <a:picLocks noChangeAspect="1"/>
          </p:cNvPicPr>
          <p:nvPr/>
        </p:nvPicPr>
        <p:blipFill>
          <a:blip r:embed="rId4"/>
          <a:stretch>
            <a:fillRect/>
          </a:stretch>
        </p:blipFill>
        <p:spPr>
          <a:xfrm>
            <a:off x="3682314" y="2261286"/>
            <a:ext cx="4655713" cy="1296077"/>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E0A7910F-A698-6A4F-9AB6-CD2EBAF09050}"/>
              </a:ext>
            </a:extLst>
          </p:cNvPr>
          <p:cNvPicPr>
            <a:picLocks noChangeAspect="1"/>
          </p:cNvPicPr>
          <p:nvPr/>
        </p:nvPicPr>
        <p:blipFill>
          <a:blip r:embed="rId5"/>
          <a:stretch>
            <a:fillRect/>
          </a:stretch>
        </p:blipFill>
        <p:spPr>
          <a:xfrm>
            <a:off x="3682314" y="3940422"/>
            <a:ext cx="4806778" cy="2144568"/>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85217B09-CE80-FB42-8CEE-C5E39A6955C4}"/>
              </a:ext>
            </a:extLst>
          </p:cNvPr>
          <p:cNvPicPr>
            <a:picLocks noChangeAspect="1"/>
          </p:cNvPicPr>
          <p:nvPr/>
        </p:nvPicPr>
        <p:blipFill>
          <a:blip r:embed="rId6"/>
          <a:stretch>
            <a:fillRect/>
          </a:stretch>
        </p:blipFill>
        <p:spPr>
          <a:xfrm>
            <a:off x="8548093" y="2261285"/>
            <a:ext cx="3623314" cy="4300151"/>
          </a:xfrm>
          <a:prstGeom prst="rect">
            <a:avLst/>
          </a:prstGeom>
        </p:spPr>
      </p:pic>
    </p:spTree>
    <p:extLst>
      <p:ext uri="{BB962C8B-B14F-4D97-AF65-F5344CB8AC3E}">
        <p14:creationId xmlns:p14="http://schemas.microsoft.com/office/powerpoint/2010/main" val="790875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277A4-067F-9848-9366-FFCF7889FF81}"/>
              </a:ext>
            </a:extLst>
          </p:cNvPr>
          <p:cNvSpPr>
            <a:spLocks noGrp="1"/>
          </p:cNvSpPr>
          <p:nvPr>
            <p:ph type="title"/>
          </p:nvPr>
        </p:nvSpPr>
        <p:spPr>
          <a:xfrm>
            <a:off x="1141413" y="609600"/>
            <a:ext cx="9905998" cy="724930"/>
          </a:xfrm>
        </p:spPr>
        <p:txBody>
          <a:bodyPr/>
          <a:lstStyle/>
          <a:p>
            <a:r>
              <a:rPr lang="en-US" dirty="0"/>
              <a:t>Adding Users to IAM Groups</a:t>
            </a:r>
          </a:p>
        </p:txBody>
      </p:sp>
      <p:sp>
        <p:nvSpPr>
          <p:cNvPr id="3" name="Content Placeholder 2">
            <a:extLst>
              <a:ext uri="{FF2B5EF4-FFF2-40B4-BE49-F238E27FC236}">
                <a16:creationId xmlns:a16="http://schemas.microsoft.com/office/drawing/2014/main" id="{6492B060-588E-2945-90A0-A010FE3A5C40}"/>
              </a:ext>
            </a:extLst>
          </p:cNvPr>
          <p:cNvSpPr>
            <a:spLocks noGrp="1"/>
          </p:cNvSpPr>
          <p:nvPr>
            <p:ph idx="1"/>
          </p:nvPr>
        </p:nvSpPr>
        <p:spPr>
          <a:xfrm>
            <a:off x="271849" y="1507525"/>
            <a:ext cx="12023124" cy="1532237"/>
          </a:xfrm>
        </p:spPr>
        <p:txBody>
          <a:bodyPr/>
          <a:lstStyle/>
          <a:p>
            <a:r>
              <a:rPr lang="en-US" dirty="0"/>
              <a:t>Click on Users from the menu on the right, Add Users, then fill out the information appropriately.</a:t>
            </a:r>
          </a:p>
          <a:p>
            <a:r>
              <a:rPr lang="en-US" dirty="0"/>
              <a:t>Create User -&gt; Add as many users as needed -&gt; Access Levels -&gt; Add Password -&gt; Next</a:t>
            </a:r>
          </a:p>
        </p:txBody>
      </p:sp>
      <p:pic>
        <p:nvPicPr>
          <p:cNvPr id="5" name="Picture 4" descr="Graphical user interface, text, application, email&#10;&#10;Description automatically generated">
            <a:extLst>
              <a:ext uri="{FF2B5EF4-FFF2-40B4-BE49-F238E27FC236}">
                <a16:creationId xmlns:a16="http://schemas.microsoft.com/office/drawing/2014/main" id="{76D7254E-13B9-074F-BFB2-595B502B826D}"/>
              </a:ext>
            </a:extLst>
          </p:cNvPr>
          <p:cNvPicPr>
            <a:picLocks noChangeAspect="1"/>
          </p:cNvPicPr>
          <p:nvPr/>
        </p:nvPicPr>
        <p:blipFill>
          <a:blip r:embed="rId3"/>
          <a:stretch>
            <a:fillRect/>
          </a:stretch>
        </p:blipFill>
        <p:spPr>
          <a:xfrm>
            <a:off x="0" y="2656702"/>
            <a:ext cx="12192000" cy="4190401"/>
          </a:xfrm>
          <a:prstGeom prst="rect">
            <a:avLst/>
          </a:prstGeom>
        </p:spPr>
      </p:pic>
    </p:spTree>
    <p:extLst>
      <p:ext uri="{BB962C8B-B14F-4D97-AF65-F5344CB8AC3E}">
        <p14:creationId xmlns:p14="http://schemas.microsoft.com/office/powerpoint/2010/main" val="1547080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B7255E-B797-8B49-88AC-550AAE048DD4}"/>
              </a:ext>
            </a:extLst>
          </p:cNvPr>
          <p:cNvSpPr>
            <a:spLocks noGrp="1"/>
          </p:cNvSpPr>
          <p:nvPr>
            <p:ph idx="1"/>
          </p:nvPr>
        </p:nvSpPr>
        <p:spPr>
          <a:xfrm>
            <a:off x="906634" y="304799"/>
            <a:ext cx="10745787" cy="1746423"/>
          </a:xfrm>
        </p:spPr>
        <p:txBody>
          <a:bodyPr/>
          <a:lstStyle/>
          <a:p>
            <a:r>
              <a:rPr lang="en-US" dirty="0"/>
              <a:t>Add The Users to the created IAM Group -&gt; Tag as needed -&gt; Review -&gt; Create User(s)</a:t>
            </a:r>
          </a:p>
        </p:txBody>
      </p:sp>
      <p:pic>
        <p:nvPicPr>
          <p:cNvPr id="5" name="Picture 4" descr="Graphical user interface, text, application, email&#10;&#10;Description automatically generated">
            <a:extLst>
              <a:ext uri="{FF2B5EF4-FFF2-40B4-BE49-F238E27FC236}">
                <a16:creationId xmlns:a16="http://schemas.microsoft.com/office/drawing/2014/main" id="{BB9CE845-B341-1F47-B626-C9E6818559A2}"/>
              </a:ext>
            </a:extLst>
          </p:cNvPr>
          <p:cNvPicPr>
            <a:picLocks noChangeAspect="1"/>
          </p:cNvPicPr>
          <p:nvPr/>
        </p:nvPicPr>
        <p:blipFill>
          <a:blip r:embed="rId3"/>
          <a:stretch>
            <a:fillRect/>
          </a:stretch>
        </p:blipFill>
        <p:spPr>
          <a:xfrm>
            <a:off x="693374" y="1396313"/>
            <a:ext cx="4298756" cy="2940909"/>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73D11D6B-BD87-114A-92C1-D409AAACB4B3}"/>
              </a:ext>
            </a:extLst>
          </p:cNvPr>
          <p:cNvPicPr>
            <a:picLocks noChangeAspect="1"/>
          </p:cNvPicPr>
          <p:nvPr/>
        </p:nvPicPr>
        <p:blipFill>
          <a:blip r:embed="rId4"/>
          <a:stretch>
            <a:fillRect/>
          </a:stretch>
        </p:blipFill>
        <p:spPr>
          <a:xfrm>
            <a:off x="6796216" y="1467363"/>
            <a:ext cx="4856205" cy="2869859"/>
          </a:xfrm>
          <a:prstGeom prst="rect">
            <a:avLst/>
          </a:prstGeom>
        </p:spPr>
      </p:pic>
      <p:pic>
        <p:nvPicPr>
          <p:cNvPr id="9" name="Picture 8" descr="Table&#10;&#10;Description automatically generated">
            <a:extLst>
              <a:ext uri="{FF2B5EF4-FFF2-40B4-BE49-F238E27FC236}">
                <a16:creationId xmlns:a16="http://schemas.microsoft.com/office/drawing/2014/main" id="{DBE8CD85-1E09-0048-A480-BBFA0EF95FF6}"/>
              </a:ext>
            </a:extLst>
          </p:cNvPr>
          <p:cNvPicPr>
            <a:picLocks noChangeAspect="1"/>
          </p:cNvPicPr>
          <p:nvPr/>
        </p:nvPicPr>
        <p:blipFill>
          <a:blip r:embed="rId5"/>
          <a:stretch>
            <a:fillRect/>
          </a:stretch>
        </p:blipFill>
        <p:spPr>
          <a:xfrm>
            <a:off x="135924" y="4436077"/>
            <a:ext cx="11747156" cy="2421924"/>
          </a:xfrm>
          <a:prstGeom prst="rect">
            <a:avLst/>
          </a:prstGeom>
        </p:spPr>
      </p:pic>
    </p:spTree>
    <p:extLst>
      <p:ext uri="{BB962C8B-B14F-4D97-AF65-F5344CB8AC3E}">
        <p14:creationId xmlns:p14="http://schemas.microsoft.com/office/powerpoint/2010/main" val="617223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4DC7B-E6FF-4749-A6AA-267A7DB83F72}"/>
              </a:ext>
            </a:extLst>
          </p:cNvPr>
          <p:cNvSpPr>
            <a:spLocks noGrp="1"/>
          </p:cNvSpPr>
          <p:nvPr>
            <p:ph type="title"/>
          </p:nvPr>
        </p:nvSpPr>
        <p:spPr>
          <a:xfrm>
            <a:off x="1141413" y="609600"/>
            <a:ext cx="9905998" cy="922638"/>
          </a:xfrm>
        </p:spPr>
        <p:txBody>
          <a:bodyPr/>
          <a:lstStyle/>
          <a:p>
            <a:r>
              <a:rPr lang="en-US" dirty="0"/>
              <a:t>Leveraging Service Catalog</a:t>
            </a:r>
          </a:p>
        </p:txBody>
      </p:sp>
      <p:sp>
        <p:nvSpPr>
          <p:cNvPr id="3" name="Content Placeholder 2">
            <a:extLst>
              <a:ext uri="{FF2B5EF4-FFF2-40B4-BE49-F238E27FC236}">
                <a16:creationId xmlns:a16="http://schemas.microsoft.com/office/drawing/2014/main" id="{12743C7E-C421-704B-B3F2-7F677E434CA4}"/>
              </a:ext>
            </a:extLst>
          </p:cNvPr>
          <p:cNvSpPr>
            <a:spLocks noGrp="1"/>
          </p:cNvSpPr>
          <p:nvPr>
            <p:ph idx="1"/>
          </p:nvPr>
        </p:nvSpPr>
        <p:spPr>
          <a:xfrm>
            <a:off x="1141413" y="1371601"/>
            <a:ext cx="9905998" cy="1025610"/>
          </a:xfrm>
        </p:spPr>
        <p:txBody>
          <a:bodyPr/>
          <a:lstStyle/>
          <a:p>
            <a:r>
              <a:rPr lang="en-US" dirty="0"/>
              <a:t>From the AWS Console, search for Service catalog and select the Service Catalog Option. Click Get Started. If not automatically directed, select Portfolios on the right Menu and Create a Portfolio. </a:t>
            </a:r>
          </a:p>
        </p:txBody>
      </p:sp>
      <p:pic>
        <p:nvPicPr>
          <p:cNvPr id="5" name="Picture 4" descr="Graphical user interface, application&#10;&#10;Description automatically generated">
            <a:extLst>
              <a:ext uri="{FF2B5EF4-FFF2-40B4-BE49-F238E27FC236}">
                <a16:creationId xmlns:a16="http://schemas.microsoft.com/office/drawing/2014/main" id="{85618BBF-B1DB-9140-AFE5-154659AF4C99}"/>
              </a:ext>
            </a:extLst>
          </p:cNvPr>
          <p:cNvPicPr>
            <a:picLocks noChangeAspect="1"/>
          </p:cNvPicPr>
          <p:nvPr/>
        </p:nvPicPr>
        <p:blipFill>
          <a:blip r:embed="rId3"/>
          <a:stretch>
            <a:fillRect/>
          </a:stretch>
        </p:blipFill>
        <p:spPr>
          <a:xfrm>
            <a:off x="0" y="2776151"/>
            <a:ext cx="12192000" cy="3772929"/>
          </a:xfrm>
          <a:prstGeom prst="rect">
            <a:avLst/>
          </a:prstGeom>
        </p:spPr>
      </p:pic>
    </p:spTree>
    <p:extLst>
      <p:ext uri="{BB962C8B-B14F-4D97-AF65-F5344CB8AC3E}">
        <p14:creationId xmlns:p14="http://schemas.microsoft.com/office/powerpoint/2010/main" val="1240799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Graphical user interface, text, application&#10;&#10;Description automatically generated">
            <a:extLst>
              <a:ext uri="{FF2B5EF4-FFF2-40B4-BE49-F238E27FC236}">
                <a16:creationId xmlns:a16="http://schemas.microsoft.com/office/drawing/2014/main" id="{75186660-70A8-9447-8C2B-09920CAECD32}"/>
              </a:ext>
            </a:extLst>
          </p:cNvPr>
          <p:cNvPicPr>
            <a:picLocks noGrp="1" noChangeAspect="1"/>
          </p:cNvPicPr>
          <p:nvPr>
            <p:ph idx="1"/>
          </p:nvPr>
        </p:nvPicPr>
        <p:blipFill>
          <a:blip r:embed="rId3"/>
          <a:stretch>
            <a:fillRect/>
          </a:stretch>
        </p:blipFill>
        <p:spPr>
          <a:xfrm>
            <a:off x="238861" y="2001624"/>
            <a:ext cx="4520586" cy="2582734"/>
          </a:xfrm>
        </p:spPr>
      </p:pic>
      <p:pic>
        <p:nvPicPr>
          <p:cNvPr id="11" name="Picture 10" descr="Graphical user interface, text, application, email&#10;&#10;Description automatically generated">
            <a:extLst>
              <a:ext uri="{FF2B5EF4-FFF2-40B4-BE49-F238E27FC236}">
                <a16:creationId xmlns:a16="http://schemas.microsoft.com/office/drawing/2014/main" id="{5BB73807-B053-F948-A5E9-88E4201D3798}"/>
              </a:ext>
            </a:extLst>
          </p:cNvPr>
          <p:cNvPicPr>
            <a:picLocks noChangeAspect="1"/>
          </p:cNvPicPr>
          <p:nvPr/>
        </p:nvPicPr>
        <p:blipFill>
          <a:blip r:embed="rId4"/>
          <a:stretch>
            <a:fillRect/>
          </a:stretch>
        </p:blipFill>
        <p:spPr>
          <a:xfrm>
            <a:off x="4868562" y="2001623"/>
            <a:ext cx="7323438" cy="2582734"/>
          </a:xfrm>
          <a:prstGeom prst="rect">
            <a:avLst/>
          </a:prstGeom>
        </p:spPr>
      </p:pic>
      <p:pic>
        <p:nvPicPr>
          <p:cNvPr id="13" name="Picture 12" descr="Graphical user interface, application, Teams&#10;&#10;Description automatically generated">
            <a:extLst>
              <a:ext uri="{FF2B5EF4-FFF2-40B4-BE49-F238E27FC236}">
                <a16:creationId xmlns:a16="http://schemas.microsoft.com/office/drawing/2014/main" id="{DB57F4B4-8C18-9741-98B0-293F4526C9C3}"/>
              </a:ext>
            </a:extLst>
          </p:cNvPr>
          <p:cNvPicPr>
            <a:picLocks noChangeAspect="1"/>
          </p:cNvPicPr>
          <p:nvPr/>
        </p:nvPicPr>
        <p:blipFill>
          <a:blip r:embed="rId5"/>
          <a:stretch>
            <a:fillRect/>
          </a:stretch>
        </p:blipFill>
        <p:spPr>
          <a:xfrm>
            <a:off x="0" y="4448262"/>
            <a:ext cx="12192000" cy="2582733"/>
          </a:xfrm>
          <a:prstGeom prst="rect">
            <a:avLst/>
          </a:prstGeom>
        </p:spPr>
      </p:pic>
      <p:sp>
        <p:nvSpPr>
          <p:cNvPr id="15" name="Rectangle 14">
            <a:extLst>
              <a:ext uri="{FF2B5EF4-FFF2-40B4-BE49-F238E27FC236}">
                <a16:creationId xmlns:a16="http://schemas.microsoft.com/office/drawing/2014/main" id="{6F1A9EDA-311D-2B47-825E-80792B2B04F7}"/>
              </a:ext>
            </a:extLst>
          </p:cNvPr>
          <p:cNvSpPr/>
          <p:nvPr/>
        </p:nvSpPr>
        <p:spPr>
          <a:xfrm>
            <a:off x="786713" y="457362"/>
            <a:ext cx="10037806" cy="1015663"/>
          </a:xfrm>
          <a:prstGeom prst="rect">
            <a:avLst/>
          </a:prstGeom>
        </p:spPr>
        <p:txBody>
          <a:bodyPr wrap="square">
            <a:spAutoFit/>
          </a:bodyPr>
          <a:lstStyle/>
          <a:p>
            <a:pPr marL="342900" indent="-342900">
              <a:buFont typeface="Arial" panose="020B0604020202020204" pitchFamily="34" charset="0"/>
              <a:buChar char="•"/>
            </a:pPr>
            <a:r>
              <a:rPr lang="en-US" sz="2000" dirty="0"/>
              <a:t>Fill out the information for the Portfolio as needed and Click create. From there, click on the name of the new portfolio to access it. Click Upload New Product to continue.</a:t>
            </a:r>
          </a:p>
        </p:txBody>
      </p:sp>
    </p:spTree>
    <p:extLst>
      <p:ext uri="{BB962C8B-B14F-4D97-AF65-F5344CB8AC3E}">
        <p14:creationId xmlns:p14="http://schemas.microsoft.com/office/powerpoint/2010/main" val="1480860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EB472F-0B15-3143-979F-0BD55FD0799E}"/>
              </a:ext>
            </a:extLst>
          </p:cNvPr>
          <p:cNvSpPr>
            <a:spLocks noGrp="1"/>
          </p:cNvSpPr>
          <p:nvPr>
            <p:ph idx="1"/>
          </p:nvPr>
        </p:nvSpPr>
        <p:spPr>
          <a:xfrm>
            <a:off x="1143001" y="331573"/>
            <a:ext cx="9905998" cy="1138882"/>
          </a:xfrm>
        </p:spPr>
        <p:txBody>
          <a:bodyPr/>
          <a:lstStyle/>
          <a:p>
            <a:r>
              <a:rPr lang="en-US" dirty="0"/>
              <a:t>Fill out the product details, ensure there is a portfolio version (</a:t>
            </a:r>
            <a:r>
              <a:rPr lang="en-US" dirty="0" err="1"/>
              <a:t>cloudformation</a:t>
            </a:r>
            <a:r>
              <a:rPr lang="en-US" dirty="0"/>
              <a:t> template) and the details for the support team are listed as well.</a:t>
            </a:r>
          </a:p>
        </p:txBody>
      </p:sp>
      <p:pic>
        <p:nvPicPr>
          <p:cNvPr id="5" name="Picture 4" descr="Graphical user interface, application, email&#10;&#10;Description automatically generated">
            <a:extLst>
              <a:ext uri="{FF2B5EF4-FFF2-40B4-BE49-F238E27FC236}">
                <a16:creationId xmlns:a16="http://schemas.microsoft.com/office/drawing/2014/main" id="{E5AEADF4-84BE-944A-831D-A117CE6D2A83}"/>
              </a:ext>
            </a:extLst>
          </p:cNvPr>
          <p:cNvPicPr>
            <a:picLocks noChangeAspect="1"/>
          </p:cNvPicPr>
          <p:nvPr/>
        </p:nvPicPr>
        <p:blipFill>
          <a:blip r:embed="rId3"/>
          <a:stretch>
            <a:fillRect/>
          </a:stretch>
        </p:blipFill>
        <p:spPr>
          <a:xfrm>
            <a:off x="0" y="1470455"/>
            <a:ext cx="12192000" cy="4884140"/>
          </a:xfrm>
          <a:prstGeom prst="rect">
            <a:avLst/>
          </a:prstGeom>
        </p:spPr>
      </p:pic>
    </p:spTree>
    <p:extLst>
      <p:ext uri="{BB962C8B-B14F-4D97-AF65-F5344CB8AC3E}">
        <p14:creationId xmlns:p14="http://schemas.microsoft.com/office/powerpoint/2010/main" val="2038446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EB472F-0B15-3143-979F-0BD55FD0799E}"/>
              </a:ext>
            </a:extLst>
          </p:cNvPr>
          <p:cNvSpPr>
            <a:spLocks noGrp="1"/>
          </p:cNvSpPr>
          <p:nvPr>
            <p:ph idx="1"/>
          </p:nvPr>
        </p:nvSpPr>
        <p:spPr>
          <a:xfrm>
            <a:off x="1143001" y="331573"/>
            <a:ext cx="9905998" cy="1138882"/>
          </a:xfrm>
        </p:spPr>
        <p:txBody>
          <a:bodyPr/>
          <a:lstStyle/>
          <a:p>
            <a:r>
              <a:rPr lang="en-US" dirty="0"/>
              <a:t>Click Create on the Review page. After, navigate to the Groups Tab and add the IAM group we created earlier. </a:t>
            </a:r>
          </a:p>
        </p:txBody>
      </p:sp>
      <p:pic>
        <p:nvPicPr>
          <p:cNvPr id="4" name="Picture 3" descr="Graphical user interface, application, Teams&#10;&#10;Description automatically generated">
            <a:extLst>
              <a:ext uri="{FF2B5EF4-FFF2-40B4-BE49-F238E27FC236}">
                <a16:creationId xmlns:a16="http://schemas.microsoft.com/office/drawing/2014/main" id="{7A9AFB6C-B643-4746-B079-613ED786CFF5}"/>
              </a:ext>
            </a:extLst>
          </p:cNvPr>
          <p:cNvPicPr>
            <a:picLocks noChangeAspect="1"/>
          </p:cNvPicPr>
          <p:nvPr/>
        </p:nvPicPr>
        <p:blipFill>
          <a:blip r:embed="rId3"/>
          <a:stretch>
            <a:fillRect/>
          </a:stretch>
        </p:blipFill>
        <p:spPr>
          <a:xfrm>
            <a:off x="86497" y="1370064"/>
            <a:ext cx="5090984" cy="2594395"/>
          </a:xfrm>
          <a:prstGeom prst="rect">
            <a:avLst/>
          </a:prstGeom>
        </p:spPr>
      </p:pic>
      <p:pic>
        <p:nvPicPr>
          <p:cNvPr id="7" name="Picture 6" descr="Graphical user interface, application, Teams&#10;&#10;Description automatically generated">
            <a:extLst>
              <a:ext uri="{FF2B5EF4-FFF2-40B4-BE49-F238E27FC236}">
                <a16:creationId xmlns:a16="http://schemas.microsoft.com/office/drawing/2014/main" id="{500880BB-9875-6E4E-97D3-A07229C6F7CC}"/>
              </a:ext>
            </a:extLst>
          </p:cNvPr>
          <p:cNvPicPr>
            <a:picLocks noChangeAspect="1"/>
          </p:cNvPicPr>
          <p:nvPr/>
        </p:nvPicPr>
        <p:blipFill>
          <a:blip r:embed="rId4"/>
          <a:stretch>
            <a:fillRect/>
          </a:stretch>
        </p:blipFill>
        <p:spPr>
          <a:xfrm>
            <a:off x="6096000" y="1470455"/>
            <a:ext cx="5572898" cy="2646929"/>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73C28C93-5761-0140-8790-E54DFD29E694}"/>
              </a:ext>
            </a:extLst>
          </p:cNvPr>
          <p:cNvPicPr>
            <a:picLocks noChangeAspect="1"/>
          </p:cNvPicPr>
          <p:nvPr/>
        </p:nvPicPr>
        <p:blipFill>
          <a:blip r:embed="rId5"/>
          <a:stretch>
            <a:fillRect/>
          </a:stretch>
        </p:blipFill>
        <p:spPr>
          <a:xfrm>
            <a:off x="0" y="4117384"/>
            <a:ext cx="12019006" cy="2006089"/>
          </a:xfrm>
          <a:prstGeom prst="rect">
            <a:avLst/>
          </a:prstGeom>
        </p:spPr>
      </p:pic>
    </p:spTree>
    <p:extLst>
      <p:ext uri="{BB962C8B-B14F-4D97-AF65-F5344CB8AC3E}">
        <p14:creationId xmlns:p14="http://schemas.microsoft.com/office/powerpoint/2010/main" val="20388068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{0D7E9748-0A60-FA45-8584-A21DDE11B675}tf10001063</Template>
  <TotalTime>1893</TotalTime>
  <Words>1349</Words>
  <Application>Microsoft Macintosh PowerPoint</Application>
  <PresentationFormat>Widescreen</PresentationFormat>
  <Paragraphs>47</Paragraphs>
  <Slides>12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Century Gothic</vt:lpstr>
      <vt:lpstr>Mesh</vt:lpstr>
      <vt:lpstr>BallotOnline Training Presentation</vt:lpstr>
      <vt:lpstr>Creating IAM Groups and Adding Users</vt:lpstr>
      <vt:lpstr>PowerPoint Presentation</vt:lpstr>
      <vt:lpstr>Adding Users to IAM Groups</vt:lpstr>
      <vt:lpstr>PowerPoint Presentation</vt:lpstr>
      <vt:lpstr>Leveraging Service Catalog</vt:lpstr>
      <vt:lpstr>PowerPoint Presentation</vt:lpstr>
      <vt:lpstr>PowerPoint Presentation</vt:lpstr>
      <vt:lpstr>PowerPoint Presentation</vt:lpstr>
      <vt:lpstr>SUCCESS!</vt:lpstr>
      <vt:lpstr>End User Instruction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BallotOnline Training Presentation</dc:title>
  <dc:creator>Trent Broderick</dc:creator>
  <cp:lastModifiedBy>Trent Broderick</cp:lastModifiedBy>
  <cp:revision>4</cp:revision>
  <dcterms:created xsi:type="dcterms:W3CDTF">2020-12-07T16:14:52Z</dcterms:created>
  <dcterms:modified xsi:type="dcterms:W3CDTF">2020-12-08T23:48:39Z</dcterms:modified>
</cp:coreProperties>
</file>